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4" r:id="rId1"/>
  </p:sldMasterIdLst>
  <p:handoutMasterIdLst>
    <p:handoutMasterId r:id="rId12"/>
  </p:handoutMasterIdLst>
  <p:sldIdLst>
    <p:sldId id="256" r:id="rId2"/>
    <p:sldId id="267" r:id="rId3"/>
    <p:sldId id="258" r:id="rId4"/>
    <p:sldId id="266" r:id="rId5"/>
    <p:sldId id="265" r:id="rId6"/>
    <p:sldId id="259" r:id="rId7"/>
    <p:sldId id="269" r:id="rId8"/>
    <p:sldId id="268" r:id="rId9"/>
    <p:sldId id="257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studio" initials="E" lastIdx="1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-485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035C1-9FE7-49FF-A6B8-177F8DC38E9B}" type="datetimeFigureOut">
              <a:rPr lang="es-AR" smtClean="0"/>
              <a:t>15/08/2018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20AA4-AB62-48C3-BBEF-5DDF62173F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0606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AAD347D-5ACD-4C99-B74B-A9C85AD731AF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hyperlink" Target="http://www.google.com.ar/url?sa=i&amp;rct=j&amp;q=&amp;esrc=s&amp;source=images&amp;cd=&amp;cad=rja&amp;uact=8&amp;ved=0ahUKEwjJjNjt39nSAhWEkJAKHQREC4IQjRwIBw&amp;url=http://www.gedesco.es/blog/igualdad-puestos-directivos/&amp;psig=AFQjCNHiloj3CY-z884VLjdGlsZwPXa3dQ&amp;ust=148970979244392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hyperlink" Target="http://www.google.com.ar/url?sa=i&amp;rct=j&amp;q=&amp;esrc=s&amp;source=images&amp;cd=&amp;cad=rja&amp;uact=8&amp;ved=0ahUKEwj9lZzu4tnSAhWGWpAKHa_UBG0QjRwIBw&amp;url=http://www.laradiosaludable.com/radio/diez-cosas-que-debes-saber-sobre-comunicacion/&amp;bvm=bv.149397726,d.Y2I&amp;psig=AFQjCNHoVTKhgeaILSJl4Dxh-Da3CZplHQ&amp;ust=148971043608160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hyperlink" Target="http://www.google.com.ar/url?sa=i&amp;rct=j&amp;q=&amp;esrc=s&amp;source=images&amp;cd=&amp;cad=rja&amp;uact=8&amp;ved=0ahUKEwiNxsWj99nSAhUDD5AKHfkiBowQjRwIBw&amp;url=http://www.freepik.es/iconos-gratis/pulgares-hacia-arriba_754914.htm&amp;bvm=bv.149397726,d.Y2I&amp;psig=AFQjCNG-e3k8reneGlIuMPQKNJrnvg5r3w&amp;ust=148971610059504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70540" y="196040"/>
            <a:ext cx="8022080" cy="1622322"/>
          </a:xfr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s-AR" sz="9600" dirty="0"/>
              <a:t> </a:t>
            </a:r>
            <a:r>
              <a:rPr lang="es-AR" sz="9600" dirty="0" smtClean="0"/>
              <a:t>     </a:t>
            </a:r>
            <a:r>
              <a:rPr lang="es-AR" sz="9600" b="1" dirty="0" smtClean="0">
                <a:latin typeface="Calibri" panose="020F0502020204030204" pitchFamily="34" charset="0"/>
              </a:rPr>
              <a:t>PADRINAZGO</a:t>
            </a:r>
            <a:endParaRPr lang="es-AR" sz="9600" b="1" dirty="0"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2906" y="4371637"/>
            <a:ext cx="10370736" cy="1517096"/>
          </a:xfrm>
        </p:spPr>
        <p:txBody>
          <a:bodyPr>
            <a:normAutofit/>
          </a:bodyPr>
          <a:lstStyle/>
          <a:p>
            <a:r>
              <a:rPr lang="es-A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A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                                                                                </a:t>
            </a:r>
          </a:p>
          <a:p>
            <a:endParaRPr lang="es-AR" dirty="0">
              <a:latin typeface="Arial Narrow" panose="020B0606020202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03"/>
          <a:stretch/>
        </p:blipFill>
        <p:spPr>
          <a:xfrm>
            <a:off x="2248098" y="1965567"/>
            <a:ext cx="7944522" cy="251233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019498" y="3861832"/>
            <a:ext cx="9017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Esperanza para familiares y amigos de alcohólicos </a:t>
            </a:r>
            <a:endParaRPr lang="es-AR" sz="3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67097" y="4599283"/>
            <a:ext cx="90173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8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Encuentro en Bahía Blanca </a:t>
            </a:r>
          </a:p>
          <a:p>
            <a:pPr algn="ctr"/>
            <a:r>
              <a:rPr lang="es-AR" sz="48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25 y 26 de Marzo 2017</a:t>
            </a:r>
            <a:endParaRPr lang="es-AR" sz="48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4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000">
        <p:cut/>
      </p:transition>
    </mc:Choice>
    <mc:Fallback xmlns="">
      <p:transition advTm="1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2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000811" y="267506"/>
            <a:ext cx="103952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Según el señalador </a:t>
            </a:r>
            <a:br>
              <a:rPr lang="es-AR" sz="3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es-AR" sz="3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“Padrinazgo: Trabajando juntos en la recuperación”</a:t>
            </a:r>
            <a:endParaRPr lang="es-AR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AR" sz="3600" dirty="0" smtClean="0"/>
              <a:t> </a:t>
            </a:r>
            <a:endParaRPr lang="es-AR" sz="36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000810" y="1741839"/>
            <a:ext cx="1023927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800" dirty="0">
                <a:latin typeface="Calibri" panose="020F0502020204030204" pitchFamily="34" charset="0"/>
              </a:rPr>
              <a:t>El Padrinazgo es una relación confidencial entre dos miembros de Al-Anon que se </a:t>
            </a:r>
            <a:r>
              <a:rPr lang="es-AR" sz="3800" dirty="0" smtClean="0">
                <a:latin typeface="Calibri" panose="020F0502020204030204" pitchFamily="34" charset="0"/>
              </a:rPr>
              <a:t>benefician al </a:t>
            </a:r>
            <a:r>
              <a:rPr lang="es-AR" sz="3800" dirty="0">
                <a:latin typeface="Calibri" panose="020F0502020204030204" pitchFamily="34" charset="0"/>
              </a:rPr>
              <a:t>compartir la experiencia, fortaleza y esperanza. </a:t>
            </a:r>
            <a:r>
              <a:rPr lang="es-AR" sz="3800" dirty="0" smtClean="0">
                <a:latin typeface="Calibri" panose="020F0502020204030204" pitchFamily="34" charset="0"/>
              </a:rPr>
              <a:t>Los </a:t>
            </a:r>
            <a:r>
              <a:rPr lang="es-AR" sz="3800" dirty="0">
                <a:latin typeface="Calibri" panose="020F0502020204030204" pitchFamily="34" charset="0"/>
              </a:rPr>
              <a:t>asuntos </a:t>
            </a:r>
            <a:r>
              <a:rPr lang="es-AR" sz="3800" dirty="0" smtClean="0">
                <a:latin typeface="Calibri" panose="020F0502020204030204" pitchFamily="34" charset="0"/>
              </a:rPr>
              <a:t>específicos que </a:t>
            </a:r>
            <a:r>
              <a:rPr lang="es-AR" sz="3800" dirty="0">
                <a:latin typeface="Calibri" panose="020F0502020204030204" pitchFamily="34" charset="0"/>
              </a:rPr>
              <a:t>se </a:t>
            </a:r>
            <a:r>
              <a:rPr lang="es-AR" sz="3800" dirty="0" smtClean="0">
                <a:latin typeface="Calibri" panose="020F0502020204030204" pitchFamily="34" charset="0"/>
              </a:rPr>
              <a:t>intercambian íntimamente fortalecen los </a:t>
            </a:r>
            <a:r>
              <a:rPr lang="es-AR" sz="3800" dirty="0">
                <a:latin typeface="Calibri" panose="020F0502020204030204" pitchFamily="34" charset="0"/>
              </a:rPr>
              <a:t>lazos de </a:t>
            </a:r>
            <a:r>
              <a:rPr lang="es-AR" sz="3800" dirty="0" smtClean="0">
                <a:latin typeface="Calibri" panose="020F0502020204030204" pitchFamily="34" charset="0"/>
              </a:rPr>
              <a:t>compasión</a:t>
            </a:r>
            <a:r>
              <a:rPr lang="es-AR" sz="3800" dirty="0">
                <a:latin typeface="Calibri" panose="020F0502020204030204" pitchFamily="34" charset="0"/>
              </a:rPr>
              <a:t>, aceptación y entendimiento. </a:t>
            </a:r>
          </a:p>
          <a:p>
            <a:endParaRPr lang="es-AR" sz="3800" dirty="0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8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1097278" y="864637"/>
            <a:ext cx="97911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dirty="0">
                <a:latin typeface="Calibri" panose="020F0502020204030204" pitchFamily="34" charset="0"/>
              </a:rPr>
              <a:t>R</a:t>
            </a:r>
            <a:r>
              <a:rPr lang="es-AR" sz="4400" dirty="0" smtClean="0">
                <a:latin typeface="Calibri" panose="020F0502020204030204" pitchFamily="34" charset="0"/>
              </a:rPr>
              <a:t>elación edificada en la igualdad, el anonimato y la confianza</a:t>
            </a:r>
            <a:endParaRPr lang="es-AR" sz="4400" dirty="0">
              <a:latin typeface="Calibri" panose="020F0502020204030204" pitchFamily="34" charset="0"/>
            </a:endParaRPr>
          </a:p>
        </p:txBody>
      </p:sp>
      <p:pic>
        <p:nvPicPr>
          <p:cNvPr id="1026" name="Picture 2" descr="Imagen relacionada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98" y="3412697"/>
            <a:ext cx="58578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35581"/>
      </p:ext>
    </p:extLst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CuadroTexto"/>
          <p:cNvSpPr txBox="1"/>
          <p:nvPr/>
        </p:nvSpPr>
        <p:spPr>
          <a:xfrm>
            <a:off x="1097280" y="451535"/>
            <a:ext cx="9791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dirty="0" smtClean="0">
                <a:latin typeface="Calibri" panose="020F0502020204030204" pitchFamily="34" charset="0"/>
              </a:rPr>
              <a:t>Oportunidad de crecimiento, tanto para el apadrinado como para el Padrino o Madrina</a:t>
            </a:r>
            <a:endParaRPr lang="es-AR" sz="4400" dirty="0"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425" y="3647195"/>
            <a:ext cx="5286824" cy="259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616717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097280" y="507806"/>
            <a:ext cx="9791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dirty="0">
                <a:latin typeface="Calibri" panose="020F0502020204030204" pitchFamily="34" charset="0"/>
              </a:rPr>
              <a:t>C</a:t>
            </a:r>
            <a:r>
              <a:rPr lang="es-AR" sz="4400" dirty="0" smtClean="0">
                <a:latin typeface="Calibri" panose="020F0502020204030204" pitchFamily="34" charset="0"/>
              </a:rPr>
              <a:t>ompromiso de poner en práctica la comunicación saludable, sin intimidación ni exigencias</a:t>
            </a:r>
            <a:endParaRPr lang="es-AR" sz="4400" dirty="0">
              <a:latin typeface="Calibri" panose="020F0502020204030204" pitchFamily="34" charset="0"/>
            </a:endParaRPr>
          </a:p>
        </p:txBody>
      </p:sp>
      <p:pic>
        <p:nvPicPr>
          <p:cNvPr id="3076" name="Picture 4" descr="Resultado de imagen para comunicacion saludabl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587" y="3537487"/>
            <a:ext cx="47625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188059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705" y="950891"/>
            <a:ext cx="3828414" cy="2602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14 Grupo"/>
          <p:cNvGrpSpPr/>
          <p:nvPr/>
        </p:nvGrpSpPr>
        <p:grpSpPr>
          <a:xfrm>
            <a:off x="572500" y="391474"/>
            <a:ext cx="8131126" cy="6001643"/>
            <a:chOff x="572500" y="391474"/>
            <a:chExt cx="8131126" cy="6001643"/>
          </a:xfrm>
        </p:grpSpPr>
        <p:sp>
          <p:nvSpPr>
            <p:cNvPr id="13" name="12 CuadroTexto"/>
            <p:cNvSpPr txBox="1"/>
            <p:nvPr/>
          </p:nvSpPr>
          <p:spPr>
            <a:xfrm>
              <a:off x="572500" y="3807794"/>
              <a:ext cx="8131126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5400" dirty="0" smtClean="0">
                  <a:latin typeface="Calibri" panose="020F0502020204030204" pitchFamily="34" charset="0"/>
                </a:rPr>
                <a:t>estar dispuesto a esforzarse en el camino de la propia recuperación </a:t>
              </a:r>
              <a:endParaRPr lang="es-AR" sz="5400" dirty="0">
                <a:latin typeface="Calibri" panose="020F0502020204030204" pitchFamily="34" charset="0"/>
              </a:endParaRP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572500" y="391474"/>
              <a:ext cx="6133514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5400" dirty="0">
                  <a:latin typeface="Calibri" panose="020F0502020204030204" pitchFamily="34" charset="0"/>
                </a:rPr>
                <a:t>Apadrinar o amadrinar es guiar a otro compañero a través de los Pasos y</a:t>
              </a:r>
              <a:endParaRPr lang="es-AR" sz="5400" dirty="0"/>
            </a:p>
          </p:txBody>
        </p:sp>
      </p:grp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4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1153551" y="1350499"/>
            <a:ext cx="1084619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400" dirty="0" smtClean="0">
                <a:latin typeface="Calibri" panose="020F0502020204030204" pitchFamily="34" charset="0"/>
              </a:rPr>
              <a:t>Romper el efecto aislante del alcoholismo es tan crucial para aquellos que no tienen acceso a reuniones como para el resto de nosotros. </a:t>
            </a:r>
          </a:p>
          <a:p>
            <a:r>
              <a:rPr lang="es-AR" sz="4400" dirty="0" smtClean="0">
                <a:latin typeface="Calibri" panose="020F0502020204030204" pitchFamily="34" charset="0"/>
              </a:rPr>
              <a:t>Para atender a las necesidades de estas personas, Al-Anon creó el Servicio de miembros solitarios - en Argentina es el Comité del Interior- </a:t>
            </a:r>
            <a:endParaRPr lang="es-AR" sz="4400" dirty="0">
              <a:latin typeface="Calibri" panose="020F050202020403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153551" y="196948"/>
            <a:ext cx="813112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Padrinazgo a distancia </a:t>
            </a:r>
          </a:p>
          <a:p>
            <a:endParaRPr lang="es-AR" dirty="0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1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744393" y="2811190"/>
            <a:ext cx="90736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Aprender a usar  los medios de comunicación que tenemos a disposición, considerando las sugerencias que nos da la literatura acerca del Padrinazgo o Madrinazgo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11347" y="464234"/>
            <a:ext cx="72870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Padrinazgo a distancia </a:t>
            </a:r>
            <a:endParaRPr lang="es-AR" sz="6000" b="1" dirty="0" smtClean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es-AR" sz="6000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¿Qué podemos hacer?</a:t>
            </a:r>
            <a:endParaRPr lang="es-AR" sz="60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7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914400" y="689317"/>
            <a:ext cx="7568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 smtClean="0">
                <a:latin typeface="Calibri" panose="020F0502020204030204" pitchFamily="34" charset="0"/>
              </a:rPr>
              <a:t>¿Cuál es tu experiencia con respecto al padrinazgo o madrinazgo?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995224" y="2247260"/>
            <a:ext cx="7526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¿Qué ideas crees que pueden mejorar el apadrinamiento a distancia?</a:t>
            </a:r>
            <a:endParaRPr lang="es-AR" sz="36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928468" y="3744015"/>
            <a:ext cx="7554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¿Por qué es necesario tener un padrino o madrina de recuperación? </a:t>
            </a:r>
          </a:p>
          <a:p>
            <a:r>
              <a:rPr lang="es-AR" sz="3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¿No es suficiente con ir al grupo cada semana?</a:t>
            </a:r>
            <a:endParaRPr lang="es-AR" sz="3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868617" y="1313997"/>
            <a:ext cx="67946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9600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Gracias por</a:t>
            </a:r>
          </a:p>
          <a:p>
            <a:pPr algn="ctr"/>
            <a:r>
              <a:rPr lang="es-AR" sz="9600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compartir</a:t>
            </a:r>
            <a:endParaRPr lang="es-AR" sz="96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122" name="Picture 2" descr="Resultado de imagen para pulgar arriba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271" y="4065563"/>
            <a:ext cx="1952624" cy="195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1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j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390</TotalTime>
  <Words>261</Words>
  <Application>Microsoft Office PowerPoint</Application>
  <PresentationFormat>Personalizado</PresentationFormat>
  <Paragraphs>25</Paragraphs>
  <Slides>10</Slides>
  <Notes>0</Notes>
  <HiddenSlides>0</HiddenSlides>
  <MMClips>10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Ejecutivo</vt:lpstr>
      <vt:lpstr>      PADRINAZGO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PADRINAZGO</dc:title>
  <dc:creator>Estudio</dc:creator>
  <cp:lastModifiedBy>Rafael</cp:lastModifiedBy>
  <cp:revision>46</cp:revision>
  <dcterms:created xsi:type="dcterms:W3CDTF">2015-09-08T21:21:13Z</dcterms:created>
  <dcterms:modified xsi:type="dcterms:W3CDTF">2018-08-15T13:55:03Z</dcterms:modified>
</cp:coreProperties>
</file>